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9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932"/>
    <a:srgbClr val="B37E8F"/>
    <a:srgbClr val="FA8214"/>
    <a:srgbClr val="D2EAB8"/>
    <a:srgbClr val="94CD54"/>
    <a:srgbClr val="8BC24F"/>
    <a:srgbClr val="5A6EB4"/>
    <a:srgbClr val="C00000"/>
    <a:srgbClr val="F0B59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81265" autoAdjust="0"/>
  </p:normalViewPr>
  <p:slideViewPr>
    <p:cSldViewPr>
      <p:cViewPr varScale="1">
        <p:scale>
          <a:sx n="89" d="100"/>
          <a:sy n="89" d="100"/>
        </p:scale>
        <p:origin x="201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348"/>
    </p:cViewPr>
  </p:notesTextViewPr>
  <p:sorterViewPr>
    <p:cViewPr varScale="1">
      <p:scale>
        <a:sx n="1" d="1"/>
        <a:sy n="1" d="1"/>
      </p:scale>
      <p:origin x="0" y="-8388"/>
    </p:cViewPr>
  </p:sorterViewPr>
  <p:notesViewPr>
    <p:cSldViewPr>
      <p:cViewPr varScale="1">
        <p:scale>
          <a:sx n="84" d="100"/>
          <a:sy n="84" d="100"/>
        </p:scale>
        <p:origin x="151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 dirty="0"/>
              <a:t>KIT – The Research University  in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579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 altLang="de-DE"/>
              <a:t>Prof. Dr. Max Mustermann | </a:t>
            </a:r>
            <a:br>
              <a:rPr lang="de-DE" altLang="de-DE"/>
            </a:br>
            <a:r>
              <a:rPr lang="de-DE" alt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970BCF3-701C-4E03-9023-30B5502183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3236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Storyline</a:t>
            </a:r>
            <a:r>
              <a:rPr lang="de-DE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REI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outstanding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coherence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properties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nuclear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opt</a:t>
            </a:r>
            <a:r>
              <a:rPr lang="de-DE" baseline="0" dirty="0" smtClean="0"/>
              <a:t>. Transition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This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due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electronic </a:t>
            </a:r>
            <a:r>
              <a:rPr lang="de-DE" baseline="0" dirty="0" err="1" smtClean="0"/>
              <a:t>transitions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4f-shell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shielded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against</a:t>
            </a:r>
            <a:r>
              <a:rPr lang="de-DE" baseline="0" dirty="0" smtClean="0"/>
              <a:t> environmental </a:t>
            </a:r>
            <a:r>
              <a:rPr lang="de-DE" baseline="0" dirty="0" err="1" smtClean="0"/>
              <a:t>noise</a:t>
            </a:r>
            <a:r>
              <a:rPr lang="de-DE" baseline="0" dirty="0" smtClean="0"/>
              <a:t> (Faraday </a:t>
            </a:r>
            <a:r>
              <a:rPr lang="de-DE" baseline="0" dirty="0" err="1" smtClean="0"/>
              <a:t>cage</a:t>
            </a:r>
            <a:r>
              <a:rPr lang="de-DE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Therefore</a:t>
            </a:r>
            <a:r>
              <a:rPr lang="de-DE" baseline="0" dirty="0" smtClean="0"/>
              <a:t>, REI </a:t>
            </a:r>
            <a:r>
              <a:rPr lang="de-DE" baseline="0" dirty="0" err="1" smtClean="0"/>
              <a:t>species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good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candidates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optical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quantum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quantum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communication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tasks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optical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manipulate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nuclear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state</a:t>
            </a:r>
            <a:endParaRPr lang="de-DE" baseline="0" dirty="0" smtClean="0"/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/>
              <a:t>Spin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logical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qubit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store</a:t>
            </a:r>
            <a:r>
              <a:rPr lang="de-DE" baseline="0" dirty="0" smtClean="0"/>
              <a:t> qm. Info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times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long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coherence</a:t>
            </a:r>
            <a:r>
              <a:rPr lang="de-DE" baseline="0" dirty="0" smtClean="0"/>
              <a:t>)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/>
              <a:t>The </a:t>
            </a:r>
            <a:r>
              <a:rPr lang="de-DE" baseline="0" dirty="0" err="1" smtClean="0"/>
              <a:t>great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advantage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REI </a:t>
            </a:r>
            <a:r>
              <a:rPr lang="de-DE" baseline="0" dirty="0" err="1" smtClean="0"/>
              <a:t>doped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solid </a:t>
            </a:r>
            <a:r>
              <a:rPr lang="de-DE" baseline="0" dirty="0" err="1" smtClean="0"/>
              <a:t>state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hosts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individual </a:t>
            </a:r>
            <a:r>
              <a:rPr lang="de-DE" baseline="0" dirty="0" err="1" smtClean="0"/>
              <a:t>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lines</a:t>
            </a:r>
            <a:r>
              <a:rPr lang="de-DE" baseline="0" dirty="0" smtClean="0"/>
              <a:t> (homo. Lines) </a:t>
            </a:r>
            <a:r>
              <a:rPr lang="de-DE" baseline="0" dirty="0" err="1" smtClean="0"/>
              <a:t>fan</a:t>
            </a:r>
            <a:r>
              <a:rPr lang="de-DE" baseline="0" dirty="0" smtClean="0"/>
              <a:t> out </a:t>
            </a:r>
            <a:r>
              <a:rPr lang="de-DE" baseline="0" dirty="0" err="1" smtClean="0"/>
              <a:t>over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broad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spectral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window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inhomo</a:t>
            </a:r>
            <a:r>
              <a:rPr lang="de-DE" baseline="0" dirty="0" smtClean="0"/>
              <a:t>. Line)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err="1" smtClean="0"/>
              <a:t>Using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narrow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laser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spectrally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select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talk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manipulate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gate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operations</a:t>
            </a:r>
            <a:r>
              <a:rPr lang="de-DE" baseline="0" smtClean="0"/>
              <a:t>)</a:t>
            </a:r>
            <a:endParaRPr lang="de-DE" dirty="0" smtClean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 smtClean="0"/>
              <a:t>Prof. Dr. Max Mustermann | </a:t>
            </a:r>
            <a:br>
              <a:rPr lang="de-DE" altLang="de-DE" smtClean="0"/>
            </a:br>
            <a:r>
              <a:rPr lang="de-DE" altLang="de-DE" smtClean="0"/>
              <a:t>Name of Faculty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70BCF3-701C-4E03-9023-30B55021831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88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8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598800"/>
            <a:ext cx="367030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 dirty="0"/>
              <a:t>KIT –  The Research University in the Helmholtz Association</a:t>
            </a:r>
            <a:r>
              <a:rPr lang="de-DE" altLang="de-DE" sz="800" dirty="0"/>
              <a:t> </a:t>
            </a:r>
            <a:endParaRPr lang="en-US" altLang="de-DE" sz="800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366344"/>
            <a:ext cx="50503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1000" dirty="0">
                <a:solidFill>
                  <a:schemeClr val="bg1"/>
                </a:solidFill>
              </a:rPr>
              <a:t>Physikalisches Institut, KIT Fakultät für Physik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  <a:latin typeface="Arial" charset="0"/>
              </a:rPr>
              <a:t>www.kit.edu</a:t>
            </a:r>
          </a:p>
        </p:txBody>
      </p:sp>
      <p:pic>
        <p:nvPicPr>
          <p:cNvPr id="26640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72000"/>
            <a:ext cx="468000" cy="46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1321-24A7-4C86-9B2D-07409676CE90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390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C0C9-FF0A-496C-A493-0CBBCA7B95F1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35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B048A-BE43-4B2C-86D4-158ABE1766B8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403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073C-0E08-449C-A19B-5CA9470AE454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552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59D3-E13F-4716-8DCE-AE2F8587B726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03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5892-6737-42F1-A80B-E53B7AE92043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85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0441-755C-4787-AFFB-F34894DC5D84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946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AD1D6-C209-4937-9344-D453C1DB59A4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893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16C4-79B5-4CCD-9BE7-D0FC42B32989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93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5827-6224-4570-B3E0-C448CE9AB11A}" type="datetime1">
              <a:rPr lang="de-DE" smtClean="0"/>
              <a:t>10.05.2022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96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de-DE" sz="900" dirty="0" err="1"/>
              <a:t>Physikalisches</a:t>
            </a:r>
            <a:r>
              <a:rPr lang="en-US" altLang="de-DE" sz="900" dirty="0"/>
              <a:t> </a:t>
            </a:r>
            <a:r>
              <a:rPr lang="en-US" altLang="de-DE" sz="900" dirty="0" err="1"/>
              <a:t>Institut</a:t>
            </a:r>
            <a:r>
              <a:rPr lang="en-US" altLang="de-DE" sz="900" dirty="0"/>
              <a:t> , KIT </a:t>
            </a:r>
            <a:r>
              <a:rPr lang="en-US" altLang="de-DE" sz="900" dirty="0" err="1"/>
              <a:t>Fakultät</a:t>
            </a:r>
            <a:r>
              <a:rPr lang="en-US" altLang="de-DE" sz="900" baseline="0" dirty="0"/>
              <a:t> </a:t>
            </a:r>
            <a:r>
              <a:rPr lang="en-US" altLang="de-DE" sz="900" baseline="0" dirty="0" err="1"/>
              <a:t>für</a:t>
            </a:r>
            <a:r>
              <a:rPr lang="en-US" altLang="de-DE" sz="900" baseline="0" dirty="0"/>
              <a:t> </a:t>
            </a:r>
            <a:r>
              <a:rPr lang="en-US" altLang="de-DE" sz="900" baseline="0" dirty="0" err="1"/>
              <a:t>Physik</a:t>
            </a:r>
            <a:endParaRPr lang="en-US" altLang="de-DE" sz="9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A2177219-4D79-4D82-A800-567BDD8316C6}" type="slidenum">
              <a:rPr lang="de-DE" sz="900" b="1">
                <a:latin typeface="Arial" charset="0"/>
              </a:rPr>
              <a:pPr>
                <a:spcBef>
                  <a:spcPct val="50000"/>
                </a:spcBef>
                <a:defRPr/>
              </a:pPr>
              <a:t>‹Nr.›</a:t>
            </a:fld>
            <a:endParaRPr lang="de-DE" sz="900" b="1" dirty="0">
              <a:latin typeface="Arial" charset="0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altLang="de-DE" dirty="0"/>
              <a:t>Prof. David Hunger</a:t>
            </a:r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B90C-F1F4-41D2-8EEE-A2460906CE98}" type="datetime1">
              <a:rPr lang="de-DE" smtClean="0"/>
              <a:t>10.05.2022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10" Type="http://schemas.microsoft.com/office/2007/relationships/hdphoto" Target="../media/hdphoto1.wdp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544BF-1B6E-4A42-B84F-8DA45878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Quantum Computing </a:t>
            </a:r>
            <a:r>
              <a:rPr lang="de-DE" dirty="0" err="1" smtClean="0"/>
              <a:t>with</a:t>
            </a:r>
            <a:r>
              <a:rPr lang="de-DE" dirty="0" smtClean="0"/>
              <a:t> Rare </a:t>
            </a:r>
            <a:r>
              <a:rPr lang="de-DE" dirty="0"/>
              <a:t>Earth </a:t>
            </a:r>
            <a:r>
              <a:rPr lang="de-DE" dirty="0" smtClean="0"/>
              <a:t>Ions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CC4D8F-98D7-4AC3-A3F8-F8D943E48D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58B048A-BE43-4B2C-86D4-158ABE1766B8}" type="datetime1">
              <a:rPr lang="de-DE" smtClean="0"/>
              <a:t>10.05.2022</a:t>
            </a:fld>
            <a:endParaRPr lang="de-DE" dirty="0"/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44254DFC-E6C0-4E81-83FC-BB2098455C14}"/>
              </a:ext>
            </a:extLst>
          </p:cNvPr>
          <p:cNvGrpSpPr/>
          <p:nvPr/>
        </p:nvGrpSpPr>
        <p:grpSpPr>
          <a:xfrm>
            <a:off x="2367476" y="982695"/>
            <a:ext cx="1666094" cy="1253663"/>
            <a:chOff x="5940152" y="1124744"/>
            <a:chExt cx="2026133" cy="1524577"/>
          </a:xfrm>
        </p:grpSpPr>
        <p:sp>
          <p:nvSpPr>
            <p:cNvPr id="6" name="Oval 18">
              <a:extLst>
                <a:ext uri="{FF2B5EF4-FFF2-40B4-BE49-F238E27FC236}">
                  <a16:creationId xmlns:a16="http://schemas.microsoft.com/office/drawing/2014/main" id="{FB5D70E1-B10C-455E-A636-8B3B8E57F543}"/>
                </a:ext>
              </a:extLst>
            </p:cNvPr>
            <p:cNvSpPr/>
            <p:nvPr/>
          </p:nvSpPr>
          <p:spPr>
            <a:xfrm>
              <a:off x="5940152" y="1124744"/>
              <a:ext cx="1524577" cy="152457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7" name="Oval 20">
              <a:extLst>
                <a:ext uri="{FF2B5EF4-FFF2-40B4-BE49-F238E27FC236}">
                  <a16:creationId xmlns:a16="http://schemas.microsoft.com/office/drawing/2014/main" id="{0432589F-A378-4836-A0BD-70D3EE4972B4}"/>
                </a:ext>
              </a:extLst>
            </p:cNvPr>
            <p:cNvSpPr/>
            <p:nvPr/>
          </p:nvSpPr>
          <p:spPr>
            <a:xfrm>
              <a:off x="6089401" y="1285733"/>
              <a:ext cx="1224136" cy="122413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8" name="Oval 21">
              <a:extLst>
                <a:ext uri="{FF2B5EF4-FFF2-40B4-BE49-F238E27FC236}">
                  <a16:creationId xmlns:a16="http://schemas.microsoft.com/office/drawing/2014/main" id="{2162BB00-C3D8-4586-BF81-16D5C1732959}"/>
                </a:ext>
              </a:extLst>
            </p:cNvPr>
            <p:cNvSpPr/>
            <p:nvPr/>
          </p:nvSpPr>
          <p:spPr>
            <a:xfrm>
              <a:off x="6240494" y="1442061"/>
              <a:ext cx="911481" cy="911481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9" name="Oval 22">
              <a:extLst>
                <a:ext uri="{FF2B5EF4-FFF2-40B4-BE49-F238E27FC236}">
                  <a16:creationId xmlns:a16="http://schemas.microsoft.com/office/drawing/2014/main" id="{DD08C5CD-55BE-4035-BF07-7F96CBF5F6C1}"/>
                </a:ext>
              </a:extLst>
            </p:cNvPr>
            <p:cNvSpPr/>
            <p:nvPr/>
          </p:nvSpPr>
          <p:spPr>
            <a:xfrm>
              <a:off x="6372200" y="1577128"/>
              <a:ext cx="641348" cy="6413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0" name="Oval 23">
              <a:extLst>
                <a:ext uri="{FF2B5EF4-FFF2-40B4-BE49-F238E27FC236}">
                  <a16:creationId xmlns:a16="http://schemas.microsoft.com/office/drawing/2014/main" id="{94CE727C-3CD3-40FD-92B6-F0032075C880}"/>
                </a:ext>
              </a:extLst>
            </p:cNvPr>
            <p:cNvSpPr/>
            <p:nvPr/>
          </p:nvSpPr>
          <p:spPr>
            <a:xfrm>
              <a:off x="6497885" y="1701777"/>
              <a:ext cx="396700" cy="3967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1" name="Oval 24">
              <a:extLst>
                <a:ext uri="{FF2B5EF4-FFF2-40B4-BE49-F238E27FC236}">
                  <a16:creationId xmlns:a16="http://schemas.microsoft.com/office/drawing/2014/main" id="{AAE16691-C748-411A-A9C4-0C112045ED2A}"/>
                </a:ext>
              </a:extLst>
            </p:cNvPr>
            <p:cNvSpPr/>
            <p:nvPr/>
          </p:nvSpPr>
          <p:spPr>
            <a:xfrm>
              <a:off x="6611131" y="1812748"/>
              <a:ext cx="180677" cy="18067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2" name="TextBox 25">
              <a:extLst>
                <a:ext uri="{FF2B5EF4-FFF2-40B4-BE49-F238E27FC236}">
                  <a16:creationId xmlns:a16="http://schemas.microsoft.com/office/drawing/2014/main" id="{2DEB293D-4CD3-4E13-B185-EA31601C668D}"/>
                </a:ext>
              </a:extLst>
            </p:cNvPr>
            <p:cNvSpPr txBox="1"/>
            <p:nvPr/>
          </p:nvSpPr>
          <p:spPr>
            <a:xfrm>
              <a:off x="7589259" y="1196752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4f</a:t>
              </a:r>
            </a:p>
          </p:txBody>
        </p:sp>
        <p:cxnSp>
          <p:nvCxnSpPr>
            <p:cNvPr id="13" name="Straight Connector 26">
              <a:extLst>
                <a:ext uri="{FF2B5EF4-FFF2-40B4-BE49-F238E27FC236}">
                  <a16:creationId xmlns:a16="http://schemas.microsoft.com/office/drawing/2014/main" id="{3DCE5AC9-921D-4266-98E1-7E0F74981D00}"/>
                </a:ext>
              </a:extLst>
            </p:cNvPr>
            <p:cNvCxnSpPr/>
            <p:nvPr/>
          </p:nvCxnSpPr>
          <p:spPr>
            <a:xfrm flipV="1">
              <a:off x="7102189" y="1476924"/>
              <a:ext cx="423309" cy="224853"/>
            </a:xfrm>
            <a:prstGeom prst="line">
              <a:avLst/>
            </a:prstGeom>
            <a:ln w="19050">
              <a:solidFill>
                <a:srgbClr val="FA821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2D2F7CE7-F79C-4276-B7B2-486060A928D9}"/>
                </a:ext>
              </a:extLst>
            </p:cNvPr>
            <p:cNvSpPr/>
            <p:nvPr/>
          </p:nvSpPr>
          <p:spPr>
            <a:xfrm>
              <a:off x="7543010" y="1992406"/>
              <a:ext cx="415498" cy="64633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5s</a:t>
              </a:r>
            </a:p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5p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7CAA2D05-36CD-4EEC-8929-4F5533D2F606}"/>
                </a:ext>
              </a:extLst>
            </p:cNvPr>
            <p:cNvCxnSpPr/>
            <p:nvPr/>
          </p:nvCxnSpPr>
          <p:spPr>
            <a:xfrm flipV="1">
              <a:off x="7151975" y="2143344"/>
              <a:ext cx="415825" cy="28648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30">
              <a:extLst>
                <a:ext uri="{FF2B5EF4-FFF2-40B4-BE49-F238E27FC236}">
                  <a16:creationId xmlns:a16="http://schemas.microsoft.com/office/drawing/2014/main" id="{D306B5AC-2BD7-4668-9D1E-F93FE53A230E}"/>
                </a:ext>
              </a:extLst>
            </p:cNvPr>
            <p:cNvCxnSpPr/>
            <p:nvPr/>
          </p:nvCxnSpPr>
          <p:spPr>
            <a:xfrm>
              <a:off x="7193564" y="2351634"/>
              <a:ext cx="301550" cy="71101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Inhaltsplatzhalter 29">
            <a:extLst>
              <a:ext uri="{FF2B5EF4-FFF2-40B4-BE49-F238E27FC236}">
                <a16:creationId xmlns:a16="http://schemas.microsoft.com/office/drawing/2014/main" id="{13183DF0-CA18-458C-BB78-50A031173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" y="3448367"/>
            <a:ext cx="2687671" cy="2015753"/>
          </a:xfrm>
          <a:prstGeom prst="rect">
            <a:avLst/>
          </a:prstGeom>
        </p:spPr>
      </p:pic>
      <p:pic>
        <p:nvPicPr>
          <p:cNvPr id="31" name="Picture 7">
            <a:extLst>
              <a:ext uri="{FF2B5EF4-FFF2-40B4-BE49-F238E27FC236}">
                <a16:creationId xmlns:a16="http://schemas.microsoft.com/office/drawing/2014/main" id="{0E0A4862-51AC-4F75-82CF-5B1DE91E41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0132" y="3925423"/>
            <a:ext cx="3572748" cy="1941909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FE9EBC55-B7C4-405B-A602-81EB6A07BC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928" y="1421940"/>
            <a:ext cx="1809337" cy="1840004"/>
          </a:xfrm>
          <a:prstGeom prst="rect">
            <a:avLst/>
          </a:prstGeom>
        </p:spPr>
      </p:pic>
      <p:sp>
        <p:nvSpPr>
          <p:cNvPr id="34" name="Rechteck 33">
            <a:extLst>
              <a:ext uri="{FF2B5EF4-FFF2-40B4-BE49-F238E27FC236}">
                <a16:creationId xmlns:a16="http://schemas.microsoft.com/office/drawing/2014/main" id="{A39FD0E7-41F0-428F-B09A-F8F81C3575C6}"/>
              </a:ext>
            </a:extLst>
          </p:cNvPr>
          <p:cNvSpPr/>
          <p:nvPr/>
        </p:nvSpPr>
        <p:spPr>
          <a:xfrm>
            <a:off x="390525" y="5520867"/>
            <a:ext cx="3637694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/>
              <a:t>© MPI für die Physik des Lichts 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5021427" y="1412776"/>
            <a:ext cx="2338556" cy="1927358"/>
            <a:chOff x="6599199" y="1258583"/>
            <a:chExt cx="2338556" cy="192735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8">
                  <a:extLst>
                    <a:ext uri="{FF2B5EF4-FFF2-40B4-BE49-F238E27FC236}">
                      <a16:creationId xmlns:a16="http://schemas.microsoft.com/office/drawing/2014/main" id="{DAF3D36A-00D6-4423-A933-FE5ED5442AB4}"/>
                    </a:ext>
                  </a:extLst>
                </p:cNvPr>
                <p:cNvSpPr txBox="1"/>
                <p:nvPr/>
              </p:nvSpPr>
              <p:spPr>
                <a:xfrm>
                  <a:off x="8497646" y="2874436"/>
                  <a:ext cx="440109" cy="3115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"/>
                            <m:ctrlPr>
                              <a:rPr kumimoji="0" lang="sv-SE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"/>
                                <m:endChr m:val="⟩"/>
                                <m:ctrlPr>
                                  <a:rPr kumimoji="0" lang="sv-SE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sv-SE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kumimoji="0" lang="sv-SE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mc:Choice>
          <mc:Fallback>
            <p:sp>
              <p:nvSpPr>
                <p:cNvPr id="43" name="TextBox 48">
                  <a:extLst>
                    <a:ext uri="{FF2B5EF4-FFF2-40B4-BE49-F238E27FC236}">
                      <a16:creationId xmlns:a16="http://schemas.microsoft.com/office/drawing/2014/main" id="{DAF3D36A-00D6-4423-A933-FE5ED5442A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7646" y="2874436"/>
                  <a:ext cx="440109" cy="311505"/>
                </a:xfrm>
                <a:prstGeom prst="rect">
                  <a:avLst/>
                </a:prstGeom>
                <a:blipFill>
                  <a:blip r:embed="rId6"/>
                  <a:stretch>
                    <a:fillRect l="-76389" t="-143137" r="-120833" b="-23921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Gruppieren 2"/>
            <p:cNvGrpSpPr/>
            <p:nvPr/>
          </p:nvGrpSpPr>
          <p:grpSpPr>
            <a:xfrm>
              <a:off x="6599199" y="1258583"/>
              <a:ext cx="1952829" cy="1833703"/>
              <a:chOff x="6599199" y="1258583"/>
              <a:chExt cx="1952829" cy="1833703"/>
            </a:xfrm>
          </p:grpSpPr>
          <p:cxnSp>
            <p:nvCxnSpPr>
              <p:cNvPr id="37" name="Straight Connector 9">
                <a:extLst>
                  <a:ext uri="{FF2B5EF4-FFF2-40B4-BE49-F238E27FC236}">
                    <a16:creationId xmlns:a16="http://schemas.microsoft.com/office/drawing/2014/main" id="{A4D0E742-4D3F-4E49-9F03-8EFF20521A79}"/>
                  </a:ext>
                </a:extLst>
              </p:cNvPr>
              <p:cNvCxnSpPr/>
              <p:nvPr/>
            </p:nvCxnSpPr>
            <p:spPr>
              <a:xfrm flipV="1">
                <a:off x="7951758" y="3092286"/>
                <a:ext cx="600270" cy="0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8" name="Straight Connector 10">
                <a:extLst>
                  <a:ext uri="{FF2B5EF4-FFF2-40B4-BE49-F238E27FC236}">
                    <a16:creationId xmlns:a16="http://schemas.microsoft.com/office/drawing/2014/main" id="{67404E05-0D6F-4089-AFB5-CC3A58633BA8}"/>
                  </a:ext>
                </a:extLst>
              </p:cNvPr>
              <p:cNvCxnSpPr/>
              <p:nvPr/>
            </p:nvCxnSpPr>
            <p:spPr>
              <a:xfrm flipV="1">
                <a:off x="6752350" y="2837984"/>
                <a:ext cx="600270" cy="0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9" name="Straight Connector 13">
                <a:extLst>
                  <a:ext uri="{FF2B5EF4-FFF2-40B4-BE49-F238E27FC236}">
                    <a16:creationId xmlns:a16="http://schemas.microsoft.com/office/drawing/2014/main" id="{8ABBD804-BE3D-4C40-A8BF-1C03C6AF6BBF}"/>
                  </a:ext>
                </a:extLst>
              </p:cNvPr>
              <p:cNvCxnSpPr/>
              <p:nvPr/>
            </p:nvCxnSpPr>
            <p:spPr>
              <a:xfrm flipV="1">
                <a:off x="7073147" y="1435653"/>
                <a:ext cx="599944" cy="0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sp>
            <p:nvSpPr>
              <p:cNvPr id="40" name="Oval 20">
                <a:extLst>
                  <a:ext uri="{FF2B5EF4-FFF2-40B4-BE49-F238E27FC236}">
                    <a16:creationId xmlns:a16="http://schemas.microsoft.com/office/drawing/2014/main" id="{4723FA1C-ECE6-4BCC-98EA-525C785DB96F}"/>
                  </a:ext>
                </a:extLst>
              </p:cNvPr>
              <p:cNvSpPr/>
              <p:nvPr/>
            </p:nvSpPr>
            <p:spPr>
              <a:xfrm>
                <a:off x="6965161" y="2754947"/>
                <a:ext cx="166029" cy="166564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Times New Roman"/>
                    <a:cs typeface="Times New Roman"/>
                  </a:rPr>
                  <a:t> </a:t>
                </a:r>
                <a:endParaRPr kumimoji="0" lang="sv-SE" sz="11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SimSun"/>
                  <a:cs typeface="Times New Roman"/>
                </a:endParaRPr>
              </a:p>
            </p:txBody>
          </p:sp>
          <p:sp>
            <p:nvSpPr>
              <p:cNvPr id="41" name="Oval 43">
                <a:extLst>
                  <a:ext uri="{FF2B5EF4-FFF2-40B4-BE49-F238E27FC236}">
                    <a16:creationId xmlns:a16="http://schemas.microsoft.com/office/drawing/2014/main" id="{E954D1C2-02EA-43E9-ACF9-7CD171C3E849}"/>
                  </a:ext>
                </a:extLst>
              </p:cNvPr>
              <p:cNvSpPr/>
              <p:nvPr/>
            </p:nvSpPr>
            <p:spPr>
              <a:xfrm>
                <a:off x="7307843" y="1364588"/>
                <a:ext cx="166029" cy="166564"/>
              </a:xfrm>
              <a:prstGeom prst="ellipse">
                <a:avLst/>
              </a:prstGeom>
              <a:solidFill>
                <a:srgbClr val="FF6600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v-SE" sz="11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Times New Roman"/>
                    <a:cs typeface="Times New Roman"/>
                  </a:rPr>
                  <a:t> </a:t>
                </a:r>
                <a:endParaRPr kumimoji="0" lang="sv-SE" sz="11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SimSun"/>
                  <a:cs typeface="Times New Roman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7">
                    <a:extLst>
                      <a:ext uri="{FF2B5EF4-FFF2-40B4-BE49-F238E27FC236}">
                        <a16:creationId xmlns:a16="http://schemas.microsoft.com/office/drawing/2014/main" id="{87742F19-005B-45E6-9AF4-B1ADB9219494}"/>
                      </a:ext>
                    </a:extLst>
                  </p:cNvPr>
                  <p:cNvSpPr txBox="1"/>
                  <p:nvPr/>
                </p:nvSpPr>
                <p:spPr>
                  <a:xfrm>
                    <a:off x="7310113" y="2651214"/>
                    <a:ext cx="440109" cy="311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|"/>
                              <m:endChr m:val=""/>
                              <m:ctrlPr>
                                <a:rPr kumimoji="0" lang="sv-SE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⟩"/>
                                  <m:ctrlPr>
                                    <a:rPr kumimoji="0" lang="sv-SE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0" lang="sv-SE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</m:oMath>
                      </m:oMathPara>
                    </a14:m>
                    <a:endParaRPr kumimoji="0" lang="sv-SE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42" name="TextBox 47">
                    <a:extLst>
                      <a:ext uri="{FF2B5EF4-FFF2-40B4-BE49-F238E27FC236}">
                        <a16:creationId xmlns:a16="http://schemas.microsoft.com/office/drawing/2014/main" id="{87742F19-005B-45E6-9AF4-B1ADB921949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10113" y="2651214"/>
                    <a:ext cx="440109" cy="31150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75342" t="-143137" r="-117808" b="-239216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4" name="TextBox 49">
                    <a:extLst>
                      <a:ext uri="{FF2B5EF4-FFF2-40B4-BE49-F238E27FC236}">
                        <a16:creationId xmlns:a16="http://schemas.microsoft.com/office/drawing/2014/main" id="{3A1E1F92-BA21-4826-88E7-42C40601C805}"/>
                      </a:ext>
                    </a:extLst>
                  </p:cNvPr>
                  <p:cNvSpPr txBox="1"/>
                  <p:nvPr/>
                </p:nvSpPr>
                <p:spPr>
                  <a:xfrm>
                    <a:off x="6599199" y="1258583"/>
                    <a:ext cx="432213" cy="311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|"/>
                              <m:endChr m:val=""/>
                              <m:ctrlPr>
                                <a:rPr kumimoji="0" lang="sv-SE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⟩"/>
                                  <m:ctrlPr>
                                    <a:rPr kumimoji="0" lang="sv-SE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0" lang="sv-SE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</m:d>
                            </m:e>
                          </m:d>
                        </m:oMath>
                      </m:oMathPara>
                    </a14:m>
                    <a:endParaRPr kumimoji="0" lang="sv-SE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44" name="TextBox 49">
                    <a:extLst>
                      <a:ext uri="{FF2B5EF4-FFF2-40B4-BE49-F238E27FC236}">
                        <a16:creationId xmlns:a16="http://schemas.microsoft.com/office/drawing/2014/main" id="{3A1E1F92-BA21-4826-88E7-42C40601C8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99199" y="1258583"/>
                    <a:ext cx="432213" cy="31150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78873" t="-143137" r="-121127" b="-239216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5" name="Line 34">
                <a:extLst>
                  <a:ext uri="{FF2B5EF4-FFF2-40B4-BE49-F238E27FC236}">
                    <a16:creationId xmlns:a16="http://schemas.microsoft.com/office/drawing/2014/main" id="{E69561D3-A16E-4354-9900-2E111A75FFA1}"/>
                  </a:ext>
                </a:extLst>
              </p:cNvPr>
              <p:cNvCxnSpPr>
                <a:stCxn id="40" idx="0"/>
                <a:endCxn id="41" idx="4"/>
              </p:cNvCxnSpPr>
              <p:nvPr/>
            </p:nvCxnSpPr>
            <p:spPr bwMode="auto">
              <a:xfrm flipV="1">
                <a:off x="7048176" y="1531152"/>
                <a:ext cx="342682" cy="122379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lg" len="lg"/>
              </a:ln>
              <a:effectLst>
                <a:glow rad="127000">
                  <a:srgbClr val="F79646">
                    <a:lumMod val="60000"/>
                    <a:lumOff val="40000"/>
                    <a:alpha val="58000"/>
                  </a:srgbClr>
                </a:glow>
                <a:outerShdw blurRad="50800" dist="50800" dir="5400000" algn="ctr" rotWithShape="0">
                  <a:srgbClr val="F79646">
                    <a:lumMod val="60000"/>
                    <a:lumOff val="4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34">
                <a:extLst>
                  <a:ext uri="{FF2B5EF4-FFF2-40B4-BE49-F238E27FC236}">
                    <a16:creationId xmlns:a16="http://schemas.microsoft.com/office/drawing/2014/main" id="{C0147AEC-F023-4064-A493-5E7766DD0DF7}"/>
                  </a:ext>
                </a:extLst>
              </p:cNvPr>
              <p:cNvCxnSpPr>
                <a:stCxn id="41" idx="4"/>
              </p:cNvCxnSpPr>
              <p:nvPr/>
            </p:nvCxnSpPr>
            <p:spPr bwMode="auto">
              <a:xfrm>
                <a:off x="7390858" y="1531152"/>
                <a:ext cx="861035" cy="1561134"/>
              </a:xfrm>
              <a:prstGeom prst="line">
                <a:avLst/>
              </a:prstGeom>
              <a:noFill/>
              <a:ln w="28575">
                <a:solidFill>
                  <a:srgbClr val="0070C0"/>
                </a:solidFill>
                <a:round/>
                <a:headEnd/>
                <a:tailEnd type="triangle" w="lg" len="lg"/>
              </a:ln>
              <a:effectLst>
                <a:glow rad="127000">
                  <a:srgbClr val="00B0F0">
                    <a:alpha val="58000"/>
                  </a:srgbClr>
                </a:glow>
                <a:outerShdw blurRad="50800" dist="50800" dir="5400000" algn="ctr" rotWithShape="0">
                  <a:srgbClr val="0070C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pic>
        <p:nvPicPr>
          <p:cNvPr id="32" name="Grafik 31"/>
          <p:cNvPicPr>
            <a:picLocks noChangeAspect="1"/>
          </p:cNvPicPr>
          <p:nvPr/>
        </p:nvPicPr>
        <p:blipFill>
          <a:blip r:embed="rId9" cstate="hq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78" y="1036442"/>
            <a:ext cx="1719258" cy="1146171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5174578" y="3359883"/>
            <a:ext cx="3921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>
                <a:sym typeface="Wingdings" panose="05000000000000000000" pitchFamily="2" charset="2"/>
              </a:rPr>
              <a:t>Optically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addressable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spin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qubits</a:t>
            </a:r>
            <a:endParaRPr lang="de-DE" sz="2000" dirty="0"/>
          </a:p>
        </p:txBody>
      </p:sp>
      <p:sp>
        <p:nvSpPr>
          <p:cNvPr id="35" name="Textfeld 34"/>
          <p:cNvSpPr txBox="1"/>
          <p:nvPr/>
        </p:nvSpPr>
        <p:spPr>
          <a:xfrm>
            <a:off x="751703" y="5849401"/>
            <a:ext cx="6749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ym typeface="Wingdings" panose="05000000000000000000" pitchFamily="2" charset="2"/>
              </a:rPr>
              <a:t>Solid </a:t>
            </a:r>
            <a:r>
              <a:rPr lang="de-DE" sz="2000" dirty="0" err="1" smtClean="0">
                <a:sym typeface="Wingdings" panose="05000000000000000000" pitchFamily="2" charset="2"/>
              </a:rPr>
              <a:t>state</a:t>
            </a:r>
            <a:r>
              <a:rPr lang="de-DE" sz="2000" dirty="0" smtClean="0">
                <a:sym typeface="Wingdings" panose="05000000000000000000" pitchFamily="2" charset="2"/>
              </a:rPr>
              <a:t> host: </a:t>
            </a:r>
            <a:r>
              <a:rPr lang="de-DE" sz="2000" dirty="0" err="1" smtClean="0">
                <a:sym typeface="Wingdings" panose="05000000000000000000" pitchFamily="2" charset="2"/>
              </a:rPr>
              <a:t>scalability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through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spectral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multiplexing</a:t>
            </a:r>
            <a:endParaRPr lang="de-DE" sz="2000" dirty="0"/>
          </a:p>
        </p:txBody>
      </p:sp>
      <p:sp>
        <p:nvSpPr>
          <p:cNvPr id="47" name="Textfeld 46"/>
          <p:cNvSpPr txBox="1"/>
          <p:nvPr/>
        </p:nvSpPr>
        <p:spPr>
          <a:xfrm>
            <a:off x="762020" y="2390211"/>
            <a:ext cx="4026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ym typeface="Wingdings" panose="05000000000000000000" pitchFamily="2" charset="2"/>
              </a:rPr>
              <a:t>Outstanding </a:t>
            </a:r>
            <a:r>
              <a:rPr lang="de-DE" sz="2000" dirty="0" err="1" smtClean="0">
                <a:sym typeface="Wingdings" panose="05000000000000000000" pitchFamily="2" charset="2"/>
              </a:rPr>
              <a:t>coherence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properties</a:t>
            </a:r>
            <a:endParaRPr lang="de-DE" sz="2000" dirty="0"/>
          </a:p>
        </p:txBody>
      </p:sp>
      <p:sp>
        <p:nvSpPr>
          <p:cNvPr id="19" name="Pfeil nach rechts 18"/>
          <p:cNvSpPr/>
          <p:nvPr/>
        </p:nvSpPr>
        <p:spPr>
          <a:xfrm>
            <a:off x="510505" y="2460974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Pfeil nach rechts 47"/>
          <p:cNvSpPr/>
          <p:nvPr/>
        </p:nvSpPr>
        <p:spPr>
          <a:xfrm>
            <a:off x="4927834" y="3419479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Pfeil nach rechts 48"/>
          <p:cNvSpPr/>
          <p:nvPr/>
        </p:nvSpPr>
        <p:spPr>
          <a:xfrm>
            <a:off x="515276" y="5895814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0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T-PPT_Master_en_2016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KIT-PPT_Master_en_2016</Template>
  <TotalTime>0</TotalTime>
  <Words>182</Words>
  <Application>Microsoft Office PowerPoint</Application>
  <PresentationFormat>Bildschirmpräsentation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SimSun</vt:lpstr>
      <vt:lpstr>Arial</vt:lpstr>
      <vt:lpstr>Calibri</vt:lpstr>
      <vt:lpstr>Cambria Math</vt:lpstr>
      <vt:lpstr>Times New Roman</vt:lpstr>
      <vt:lpstr>Wingdings</vt:lpstr>
      <vt:lpstr>KIT-PPT_Master_en_2016</vt:lpstr>
      <vt:lpstr>Quantum Computing with Rare Earth 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Hunger</dc:creator>
  <cp:lastModifiedBy>Timon Eichhorn</cp:lastModifiedBy>
  <cp:revision>348</cp:revision>
  <dcterms:created xsi:type="dcterms:W3CDTF">2016-12-15T16:26:59Z</dcterms:created>
  <dcterms:modified xsi:type="dcterms:W3CDTF">2022-05-10T09:35:45Z</dcterms:modified>
</cp:coreProperties>
</file>